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78" r:id="rId15"/>
    <p:sldId id="271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50" d="100"/>
          <a:sy n="50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14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0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9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36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5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5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7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8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2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9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0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3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9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8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9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321" y="1638794"/>
            <a:ext cx="7561542" cy="3422731"/>
          </a:xfrm>
        </p:spPr>
        <p:txBody>
          <a:bodyPr>
            <a:noAutofit/>
          </a:bodyPr>
          <a:lstStyle/>
          <a:p>
            <a:r>
              <a:rPr lang="es-MX" sz="4400" dirty="0"/>
              <a:t>CAPACIDADES Y SENTIMIENTOS QUE INVOLUCRAN LAS COMPETENCIAS COMUNICATIVAS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181100" y="4806384"/>
            <a:ext cx="5058888" cy="1831454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Integrantes:</a:t>
            </a:r>
          </a:p>
          <a:p>
            <a:r>
              <a:rPr lang="es-MX" sz="1800" dirty="0" smtClean="0"/>
              <a:t>Fernanda </a:t>
            </a:r>
          </a:p>
          <a:p>
            <a:r>
              <a:rPr lang="es-MX" sz="1800" dirty="0" err="1" smtClean="0"/>
              <a:t>Ziania</a:t>
            </a:r>
            <a:r>
              <a:rPr lang="es-MX" sz="1800" dirty="0" smtClean="0"/>
              <a:t> Itzel López Algara</a:t>
            </a:r>
          </a:p>
          <a:p>
            <a:r>
              <a:rPr lang="es-MX" sz="1800" dirty="0" smtClean="0"/>
              <a:t>Brenda Basilio Canales</a:t>
            </a:r>
          </a:p>
          <a:p>
            <a:r>
              <a:rPr lang="es-MX" sz="1800" dirty="0" smtClean="0"/>
              <a:t>Morales Espinosa Rosalba </a:t>
            </a:r>
            <a:endParaRPr lang="es-MX" sz="1800" dirty="0"/>
          </a:p>
        </p:txBody>
      </p:sp>
      <p:pic>
        <p:nvPicPr>
          <p:cNvPr id="9218" name="Picture 2" descr="http://2.bp.blogspot.com/-slucwhtH_jU/VQ4sh9x6dwI/AAAAAAAAABg/UffCpPcbQmg/s1600/ni%25C3%25B1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48" y="5026545"/>
            <a:ext cx="3929536" cy="16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Conocimiento y Cultura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r>
              <a:rPr lang="es-ES" dirty="0"/>
              <a:t> “el </a:t>
            </a:r>
            <a:r>
              <a:rPr lang="es-ES" dirty="0" smtClean="0"/>
              <a:t>conocimiento es </a:t>
            </a:r>
            <a:r>
              <a:rPr lang="es-ES" dirty="0"/>
              <a:t>una representación mental de la realidad. La idea de conocimiento requiere, pues, </a:t>
            </a:r>
            <a:r>
              <a:rPr lang="es-ES" dirty="0" smtClean="0"/>
              <a:t>dos conceptos </a:t>
            </a:r>
            <a:r>
              <a:rPr lang="es-ES" dirty="0"/>
              <a:t>previos, el de realidad y el de mente” (J: </a:t>
            </a:r>
            <a:r>
              <a:rPr lang="es-ES" dirty="0" err="1"/>
              <a:t>Wagensberg</a:t>
            </a:r>
            <a:r>
              <a:rPr lang="es-ES" dirty="0"/>
              <a:t>, 1998, 116).</a:t>
            </a:r>
          </a:p>
          <a:p>
            <a:r>
              <a:rPr lang="es-ES" dirty="0" smtClean="0"/>
              <a:t>Se </a:t>
            </a:r>
            <a:r>
              <a:rPr lang="es-ES" dirty="0"/>
              <a:t>crea y se transmite y, que </a:t>
            </a:r>
            <a:r>
              <a:rPr lang="es-ES" dirty="0" smtClean="0"/>
              <a:t>para crear </a:t>
            </a:r>
            <a:r>
              <a:rPr lang="es-ES" dirty="0"/>
              <a:t>y transmitir el conocimiento el ser humano debe desarrollar y </a:t>
            </a:r>
            <a:r>
              <a:rPr lang="es-ES" dirty="0" smtClean="0"/>
              <a:t>aprender capacidades</a:t>
            </a:r>
            <a:r>
              <a:rPr lang="es-ES" dirty="0"/>
              <a:t>, sentimientos y acciones. 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221" y="4394334"/>
            <a:ext cx="246909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Los tiempos que nos han tocado vivir brindan ventanas tecnológicas y escenarios </a:t>
            </a:r>
            <a:r>
              <a:rPr lang="es-ES" dirty="0" smtClean="0"/>
              <a:t>que posibilitan </a:t>
            </a:r>
            <a:r>
              <a:rPr lang="es-ES" dirty="0"/>
              <a:t>y favorecen la comunicación intercultural, que a su vez exigen de </a:t>
            </a:r>
            <a:r>
              <a:rPr lang="es-ES" dirty="0" smtClean="0"/>
              <a:t>competencias comunicativas </a:t>
            </a:r>
            <a:r>
              <a:rPr lang="es-ES" dirty="0"/>
              <a:t>que nos involucran de forma integral y como un todo en </a:t>
            </a:r>
            <a:r>
              <a:rPr lang="es-ES" dirty="0" smtClean="0"/>
              <a:t>nuestro actuar</a:t>
            </a:r>
            <a:r>
              <a:rPr lang="es-ES" dirty="0"/>
              <a:t>, pensar y sentir.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63" y="421640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2" y="372532"/>
            <a:ext cx="9601196" cy="1303867"/>
          </a:xfrm>
        </p:spPr>
        <p:txBody>
          <a:bodyPr>
            <a:normAutofit/>
          </a:bodyPr>
          <a:lstStyle/>
          <a:p>
            <a:r>
              <a:rPr lang="es-MX" sz="6000" b="1" dirty="0" smtClean="0">
                <a:latin typeface="French Script MT" pitchFamily="66" charset="0"/>
              </a:rPr>
              <a:t>Aptitudes y aprendizajes</a:t>
            </a:r>
            <a:endParaRPr lang="es-MX" sz="6000" b="1" dirty="0">
              <a:latin typeface="French Script MT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450" y="1905000"/>
            <a:ext cx="10287000" cy="4019550"/>
          </a:xfrm>
        </p:spPr>
        <p:txBody>
          <a:bodyPr>
            <a:no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Louis Not; </a:t>
            </a:r>
            <a:r>
              <a:rPr lang="es-MX" sz="3600" i="1" dirty="0" smtClean="0">
                <a:latin typeface="Juice ITC" pitchFamily="82" charset="0"/>
                <a:cs typeface="Arial" pitchFamily="34" charset="0"/>
              </a:rPr>
              <a:t>El </a:t>
            </a:r>
            <a:r>
              <a:rPr lang="es-MX" sz="3600" i="1" dirty="0">
                <a:latin typeface="Juice ITC" pitchFamily="82" charset="0"/>
                <a:cs typeface="Arial" pitchFamily="34" charset="0"/>
              </a:rPr>
              <a:t>alumno es un ser pasivo en el proceso de enseñanza</a:t>
            </a:r>
            <a:r>
              <a:rPr lang="es-MX" sz="3600" i="1" dirty="0" smtClean="0">
                <a:latin typeface="Juice ITC" pitchFamily="82" charset="0"/>
                <a:cs typeface="Arial" pitchFamily="34" charset="0"/>
              </a:rPr>
              <a:t>.</a:t>
            </a: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s-MX" dirty="0">
                <a:latin typeface="Arial" pitchFamily="34" charset="0"/>
                <a:cs typeface="Arial" pitchFamily="34" charset="0"/>
              </a:rPr>
              <a:t>lenguaje es un generador de imágenes que dejan “huella” en las estructuras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mentales de </a:t>
            </a:r>
            <a:r>
              <a:rPr lang="es-MX" dirty="0">
                <a:latin typeface="Arial" pitchFamily="34" charset="0"/>
                <a:cs typeface="Arial" pitchFamily="34" charset="0"/>
              </a:rPr>
              <a:t>los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niños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dirty="0">
                <a:latin typeface="Arial" pitchFamily="34" charset="0"/>
                <a:cs typeface="Arial" pitchFamily="34" charset="0"/>
              </a:rPr>
              <a:t>aprendizaje significativo interviene en la vida del niño y posibilita el desarrollo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capacidades </a:t>
            </a:r>
            <a:r>
              <a:rPr lang="es-MX" dirty="0">
                <a:latin typeface="Arial" pitchFamily="34" charset="0"/>
                <a:cs typeface="Arial" pitchFamily="34" charset="0"/>
              </a:rPr>
              <a:t>que cambian su experiencia en la vida</a:t>
            </a:r>
          </a:p>
        </p:txBody>
      </p:sp>
    </p:spTree>
    <p:extLst>
      <p:ext uri="{BB962C8B-B14F-4D97-AF65-F5344CB8AC3E}">
        <p14:creationId xmlns:p14="http://schemas.microsoft.com/office/powerpoint/2010/main" val="414935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2" y="9440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sz="6000" b="1" dirty="0" smtClean="0">
                <a:latin typeface="French Script MT" pitchFamily="66" charset="0"/>
              </a:rPr>
              <a:t>Las aptitudes en la psicología en la educación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0600" y="2556932"/>
            <a:ext cx="10210800" cy="3318936"/>
          </a:xfrm>
        </p:spPr>
        <p:txBody>
          <a:bodyPr>
            <a:noAutofit/>
          </a:bodyPr>
          <a:lstStyle/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M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edir </a:t>
            </a:r>
            <a:r>
              <a:rPr lang="es-MX" dirty="0">
                <a:latin typeface="Arial" pitchFamily="34" charset="0"/>
                <a:cs typeface="Arial" pitchFamily="34" charset="0"/>
              </a:rPr>
              <a:t>o evaluar las aptitudes mentales de los estudiantes y 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rendimiento escolar.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inteligencia:</a:t>
            </a:r>
          </a:p>
          <a:p>
            <a:pPr lvl="1" algn="just">
              <a:buFont typeface="Wingdings" pitchFamily="2" charset="2"/>
              <a:buChar char="ü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Para Binet,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la inteligencia es la tendencia a tomar y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mantener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una cierta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dirección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el poder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de autocrítica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Para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Wechsler, (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1939), la inteligencia es “el grado 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la capacidad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global de un individuo para actuar intencionalmente. Pensar de un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modo racional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y afrontar el ambiente de una manera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eficaz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7103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6352" y="620182"/>
            <a:ext cx="9601196" cy="1303867"/>
          </a:xfrm>
        </p:spPr>
        <p:txBody>
          <a:bodyPr>
            <a:normAutofit/>
          </a:bodyPr>
          <a:lstStyle/>
          <a:p>
            <a:r>
              <a:rPr lang="es-MX" sz="6600" b="1" i="1" dirty="0" smtClean="0">
                <a:latin typeface="French Script MT" pitchFamily="66" charset="0"/>
              </a:rPr>
              <a:t>Aportes </a:t>
            </a:r>
            <a:r>
              <a:rPr lang="es-MX" sz="6600" b="1" i="1" dirty="0">
                <a:latin typeface="French Script MT" pitchFamily="66" charset="0"/>
              </a:rPr>
              <a:t>de Gardner</a:t>
            </a:r>
            <a:endParaRPr lang="es-MX" sz="6600" dirty="0">
              <a:latin typeface="French Script M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0" y="2556932"/>
            <a:ext cx="9658349" cy="1214968"/>
          </a:xfrm>
        </p:spPr>
        <p:txBody>
          <a:bodyPr numCol="1">
            <a:noAutofit/>
          </a:bodyPr>
          <a:lstStyle/>
          <a:p>
            <a:pPr algn="just"/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Teoría de la Inteligencias </a:t>
            </a: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Múltiples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inteligencia </a:t>
            </a: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implica la habilidad necesaria para resolver problemas o para </a:t>
            </a: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elaborar productos”</a:t>
            </a:r>
            <a:r>
              <a:rPr lang="es-MX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0650" y="4114800"/>
            <a:ext cx="1064895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Distingue siete inteligencias: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Symbol" pitchFamily="18" charset="2"/>
              <a:buChar char="©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Symbol" pitchFamily="18" charset="2"/>
              <a:buChar char="©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inteligencia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musical </a:t>
            </a:r>
          </a:p>
          <a:p>
            <a:pPr lvl="1" algn="just">
              <a:buFont typeface="Symbol" pitchFamily="18" charset="2"/>
              <a:buChar char="©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inteligencia cinético-corporal</a:t>
            </a:r>
          </a:p>
          <a:p>
            <a:pPr lvl="1" algn="just">
              <a:buFont typeface="Symbol" pitchFamily="18" charset="2"/>
              <a:buChar char="©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inteligencia lógico-matemática</a:t>
            </a:r>
          </a:p>
          <a:p>
            <a:pPr lvl="1" algn="just">
              <a:buFont typeface="Symbol" pitchFamily="18" charset="2"/>
              <a:buChar char="©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inteligencia lingüística</a:t>
            </a:r>
          </a:p>
          <a:p>
            <a:pPr lvl="1" algn="just">
              <a:buFont typeface="Symbol" pitchFamily="18" charset="2"/>
              <a:buChar char="©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inteligencia especial</a:t>
            </a:r>
          </a:p>
          <a:p>
            <a:pPr lvl="1" algn="just">
              <a:buFont typeface="Symbol" pitchFamily="18" charset="2"/>
              <a:buChar char="©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inteligencia interpersonal </a:t>
            </a:r>
          </a:p>
          <a:p>
            <a:pPr lvl="1" algn="just">
              <a:buFont typeface="Symbol" pitchFamily="18" charset="2"/>
              <a:buChar char="©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inteligencia intrapersonal.</a:t>
            </a:r>
          </a:p>
        </p:txBody>
      </p:sp>
    </p:spTree>
    <p:extLst>
      <p:ext uri="{BB962C8B-B14F-4D97-AF65-F5344CB8AC3E}">
        <p14:creationId xmlns:p14="http://schemas.microsoft.com/office/powerpoint/2010/main" val="8679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2.8 Modelos pedagógicos y comunicación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1" y="2285999"/>
            <a:ext cx="9601196" cy="4084500"/>
          </a:xfrm>
        </p:spPr>
        <p:txBody>
          <a:bodyPr>
            <a:normAutofit/>
          </a:bodyPr>
          <a:lstStyle/>
          <a:p>
            <a:r>
              <a:rPr lang="es-MX" dirty="0" smtClean="0"/>
              <a:t>Los propósitos de la educación se construyen en el presente con la esperanza del futuro. </a:t>
            </a:r>
          </a:p>
          <a:p>
            <a:endParaRPr lang="es-MX" dirty="0"/>
          </a:p>
          <a:p>
            <a:r>
              <a:rPr lang="es-MX" dirty="0" smtClean="0"/>
              <a:t>lo que acontece hoy en los colegios no es responsabilidad exclusiva de los profesores.</a:t>
            </a:r>
            <a:endParaRPr lang="es-MX" dirty="0"/>
          </a:p>
          <a:p>
            <a:r>
              <a:rPr lang="es-MX" dirty="0" smtClean="0"/>
              <a:t>Es la educación del individuo por su propia acción, alcanzando a intervenir los objetos que sirven para su educación. </a:t>
            </a:r>
          </a:p>
          <a:p>
            <a:r>
              <a:rPr lang="es-ES" dirty="0"/>
              <a:t>Los niños necesitan personas en que confiar y con quien poder comunicarse libremente.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82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2.8.1 Eficacia en la comunicación escolar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Las prácticas tradicionales abusan de la clase magistral y de la disciplina en sí misma, generando en los estudian-</a:t>
            </a:r>
            <a:r>
              <a:rPr lang="es-MX" dirty="0" err="1" smtClean="0"/>
              <a:t>tes</a:t>
            </a:r>
            <a:r>
              <a:rPr lang="es-MX" dirty="0" smtClean="0"/>
              <a:t> desacuerdos y resentimientos que se encuentran impedidos a expresar por temor a las sanciones y a las </a:t>
            </a:r>
            <a:r>
              <a:rPr lang="es-MX" dirty="0" err="1" smtClean="0"/>
              <a:t>exclusio-nes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7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2.8.2 Modelos tradicionales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El principio fundamental que orienta a la educación tradicional consiste en que el conocimiento pase del que sabe al que ignora, así se organiza un sistema de relación entre el profesor y el estudiante, donde el profesor es el que sabe y el estudiante quien ignora.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18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18658"/>
          </a:xfrm>
        </p:spPr>
        <p:txBody>
          <a:bodyPr>
            <a:normAutofit/>
          </a:bodyPr>
          <a:lstStyle/>
          <a:p>
            <a:r>
              <a:rPr lang="es-MX" dirty="0" smtClean="0"/>
              <a:t> Modelo pedagógico tradicional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Modelo conductista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Modelos modernos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9945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6048672"/>
          </a:xfrm>
        </p:spPr>
        <p:txBody>
          <a:bodyPr>
            <a:normAutofit/>
          </a:bodyPr>
          <a:lstStyle/>
          <a:p>
            <a:r>
              <a:rPr lang="es-MX" dirty="0" smtClean="0"/>
              <a:t>Modelo pedagógico moderno inspirado en Rousseau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Modelo desarrollista cognoscitivo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Enfoques pedagógicos constructivistas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34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Familia, escuela y comunicación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774" y="2556932"/>
            <a:ext cx="7922740" cy="3318936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Padres de familia </a:t>
            </a:r>
            <a:r>
              <a:rPr lang="es-MX" sz="2800" dirty="0" smtClean="0"/>
              <a:t>acuden </a:t>
            </a:r>
            <a:r>
              <a:rPr lang="es-MX" sz="2800" dirty="0"/>
              <a:t>a una institución escolar </a:t>
            </a:r>
            <a:r>
              <a:rPr lang="es-MX" sz="2800" dirty="0" smtClean="0"/>
              <a:t>para </a:t>
            </a:r>
            <a:r>
              <a:rPr lang="es-MX" sz="2800" dirty="0"/>
              <a:t>recibir la orientación adecuada que les permita asumir con conocimiento y responsabilidad la compleja tarea de ser padres y, que como consecuencia de su compromiso, el sector le garantiza a sus hijos educación básica en los colegios y escuelas del Estado. </a:t>
            </a:r>
          </a:p>
        </p:txBody>
      </p:sp>
      <p:pic>
        <p:nvPicPr>
          <p:cNvPr id="1026" name="Picture 2" descr="http://4.bp.blogspot.com/_HToKItbz2c4/TBOj3W6R0cI/AAAAAAAAADw/9hcbIjys0R8/s320/inversio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83" y="2556932"/>
            <a:ext cx="2377224" cy="28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6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desarrollo de las competencias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competencia es mejor considerarla como una noción, antes que como un concepto ampliamente elaborado y confrontado con la realidad educativa. La noción de competencia puede atribuirse a Chomsky, quien lo usa en su obra para referirse y explicar la capacidad creativa y generativa del leguaje y la capacidad del niño para asimilar y apropiarse del sistema lingüístico.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4114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341912"/>
            <a:ext cx="9601196" cy="4533956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Una escuela que asume como máxima responsabilidad contribuir en la formación para la convivencia </a:t>
            </a:r>
            <a:r>
              <a:rPr lang="es-MX" sz="2800" dirty="0" smtClean="0"/>
              <a:t>pacífica.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/>
              <a:t>En la educación actuamos todos, las </a:t>
            </a:r>
            <a:r>
              <a:rPr lang="es-MX" sz="2800" dirty="0" smtClean="0"/>
              <a:t>madres, </a:t>
            </a:r>
            <a:r>
              <a:rPr lang="es-MX" sz="2800" dirty="0"/>
              <a:t>los padres, los hermanos, los amigos, los vecinos, los compañeros, las autoridades, los profesionales de la </a:t>
            </a:r>
            <a:r>
              <a:rPr lang="es-MX" sz="2800" dirty="0" smtClean="0"/>
              <a:t>educación, todos </a:t>
            </a:r>
            <a:r>
              <a:rPr lang="es-MX" sz="2800" dirty="0"/>
              <a:t>los integrantes de la cultura. </a:t>
            </a:r>
          </a:p>
        </p:txBody>
      </p:sp>
      <p:pic>
        <p:nvPicPr>
          <p:cNvPr id="2052" name="Picture 4" descr="http://image.slidesharecdn.com/familiayescuelaunidas-150408173820-conversion-gate01/95/familia-y-escuela-unidas-1-638.jpg?cb=14285327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423719"/>
            <a:ext cx="2951383" cy="22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complejidad del ser humano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individuo de la especie humana nace con un cerebro como centro programado genéticamente para </a:t>
            </a:r>
            <a:r>
              <a:rPr lang="es-MX" dirty="0" smtClean="0"/>
              <a:t>operaciones </a:t>
            </a:r>
            <a:r>
              <a:rPr lang="es-MX" dirty="0"/>
              <a:t>simbólicas y para proyecciones con la capacidad de aprender información (almacenar en la memoria) y desarrollar operaciones de forma simultánea. </a:t>
            </a:r>
          </a:p>
        </p:txBody>
      </p:sp>
      <p:pic>
        <p:nvPicPr>
          <p:cNvPr id="3074" name="Picture 2" descr="https://peterpetrellisite.files.wordpress.com/2008/08/2007-12-18-xl-mente_hu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68" y="3880968"/>
            <a:ext cx="3205462" cy="25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27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6029" y="1959429"/>
            <a:ext cx="9601196" cy="3013915"/>
          </a:xfrm>
        </p:spPr>
        <p:txBody>
          <a:bodyPr/>
          <a:lstStyle/>
          <a:p>
            <a:r>
              <a:rPr lang="es-MX" sz="2800" dirty="0"/>
              <a:t>Los primeros sentimientos del niño, sus emociones </a:t>
            </a:r>
            <a:r>
              <a:rPr lang="es-MX" sz="2800" dirty="0" smtClean="0"/>
              <a:t>primarias </a:t>
            </a:r>
            <a:r>
              <a:rPr lang="es-MX" sz="2800" dirty="0"/>
              <a:t>afectan su desarrollo y su ser. Dado que la persona actúa, piensa y siente de forma integral, de los sentimientos dependen en gran medida los rasgos de la personalidad del niño, su carácter, su inteligencia y salud física. </a:t>
            </a:r>
            <a:endParaRPr lang="es-MX" sz="2800" dirty="0" smtClean="0"/>
          </a:p>
          <a:p>
            <a:endParaRPr lang="es-MX" dirty="0"/>
          </a:p>
        </p:txBody>
      </p:sp>
      <p:pic>
        <p:nvPicPr>
          <p:cNvPr id="4098" name="Picture 2" descr="https://encrypted-tbn1.gstatic.com/images?q=tbn:ANd9GcSwQJ73iuw7Jfdgi36aAXvOEWWFZXuzaueH1eUDwrBhYcWNhpjZ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19" y="3773114"/>
            <a:ext cx="3922154" cy="22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Aprendizaje del lenguaje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seres humanos desarrollamos diferentes tipos de aprendizaje como los de asociación, imitación y otros </a:t>
            </a:r>
            <a:r>
              <a:rPr lang="es-MX" dirty="0" smtClean="0"/>
              <a:t>muchos otros.</a:t>
            </a:r>
          </a:p>
          <a:p>
            <a:r>
              <a:rPr lang="es-MX" dirty="0" smtClean="0"/>
              <a:t>El </a:t>
            </a:r>
            <a:r>
              <a:rPr lang="es-MX" dirty="0"/>
              <a:t>lenguaje </a:t>
            </a:r>
            <a:r>
              <a:rPr lang="es-MX" dirty="0" smtClean="0"/>
              <a:t>es la </a:t>
            </a:r>
            <a:r>
              <a:rPr lang="es-MX" dirty="0"/>
              <a:t>capacidad humana de mayor </a:t>
            </a:r>
            <a:r>
              <a:rPr lang="es-MX" dirty="0" smtClean="0"/>
              <a:t>significado </a:t>
            </a:r>
            <a:r>
              <a:rPr lang="es-MX" dirty="0"/>
              <a:t>e importancia para nuestro desarrollo y </a:t>
            </a:r>
            <a:r>
              <a:rPr lang="es-MX" dirty="0" smtClean="0"/>
              <a:t>comunicación </a:t>
            </a:r>
            <a:r>
              <a:rPr lang="es-MX" dirty="0"/>
              <a:t>social e </a:t>
            </a:r>
            <a:r>
              <a:rPr lang="es-MX" dirty="0" smtClean="0"/>
              <a:t>interna.</a:t>
            </a:r>
          </a:p>
          <a:p>
            <a:r>
              <a:rPr lang="es-MX" dirty="0"/>
              <a:t>Los niños inician la interacción con las personas que los rodean </a:t>
            </a:r>
            <a:r>
              <a:rPr lang="es-MX" dirty="0" smtClean="0"/>
              <a:t>que </a:t>
            </a:r>
            <a:r>
              <a:rPr lang="es-MX" dirty="0"/>
              <a:t>son </a:t>
            </a:r>
            <a:r>
              <a:rPr lang="es-MX" dirty="0" smtClean="0"/>
              <a:t>medio </a:t>
            </a:r>
            <a:r>
              <a:rPr lang="es-MX" dirty="0"/>
              <a:t>y logran adquirir la información necesaria para el desarrollo del lenguaje. </a:t>
            </a:r>
          </a:p>
        </p:txBody>
      </p:sp>
      <p:pic>
        <p:nvPicPr>
          <p:cNvPr id="5124" name="Picture 4" descr="http://metodobebepoliglota.com/bebespoliglotas/img/haz-de-tu-hijo-un-verdadero-gen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1" y="712519"/>
            <a:ext cx="2572194" cy="16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63781"/>
            <a:ext cx="9601196" cy="4854590"/>
          </a:xfrm>
        </p:spPr>
        <p:txBody>
          <a:bodyPr/>
          <a:lstStyle/>
          <a:p>
            <a:r>
              <a:rPr lang="es-MX" dirty="0"/>
              <a:t>Algunos padres saben la importancia de enriquecer las experiencias de sus hijos recién nacidos y estimulan sus ambientes de aprendizaje con juegos, música, cantos, gestos y objetos que ubican de forma intencionada. </a:t>
            </a:r>
            <a:endParaRPr lang="es-MX" dirty="0" smtClean="0"/>
          </a:p>
          <a:p>
            <a:endParaRPr lang="es-MX" dirty="0"/>
          </a:p>
          <a:p>
            <a:r>
              <a:rPr lang="es-MX" dirty="0"/>
              <a:t>Gran cantidad de niños comienzan a comunicarse con el lenguaje verbal hacía el año y medio o los dos años de vida.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/>
              <a:t>Los ambientes de aprendizaje son vitales para el </a:t>
            </a:r>
            <a:r>
              <a:rPr lang="es-MX" dirty="0" smtClean="0"/>
              <a:t>desarrollo </a:t>
            </a:r>
            <a:r>
              <a:rPr lang="es-MX" dirty="0"/>
              <a:t>del lenguaje del niño (amabilidad, el cariño, la confianza </a:t>
            </a:r>
            <a:r>
              <a:rPr lang="es-MX" dirty="0" smtClean="0"/>
              <a:t>) </a:t>
            </a:r>
            <a:endParaRPr lang="es-MX" dirty="0"/>
          </a:p>
        </p:txBody>
      </p:sp>
      <p:pic>
        <p:nvPicPr>
          <p:cNvPr id="6146" name="Picture 2" descr="http://www.guiainfantil.com/uploads/educacion/padres-leen-nin771a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64" y="4922396"/>
            <a:ext cx="3407022" cy="16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769" y="2624446"/>
            <a:ext cx="5117275" cy="3287047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El aprender a leer y a escribir le brinda a los niños la posibilidad de la independencia en el aprendizaje y la posibilidad de adquirir la capacidad del auto aprendizaje y el constante aprendizaje. </a:t>
            </a:r>
            <a:endParaRPr lang="es-MX" sz="2800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7170" name="Picture 2" descr="http://3.bp.blogspot.com/-wqu26cUTzi4/TdRRXIO8kHI/AAAAAAAAABI/0sc2-xkjn5E/s1600/madre-ley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99" y="2921330"/>
            <a:ext cx="4445474" cy="27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imanzana.com/mmnznmls/images/sitio_web/9/images/dificultades%20del%20lenguaje%20CPAL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07" y="358239"/>
            <a:ext cx="3021609" cy="22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Habilidades básicas comunicativas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Se </a:t>
            </a:r>
            <a:r>
              <a:rPr lang="es-MX" dirty="0"/>
              <a:t>relacionan con el aprendizaje y son producto de él.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/>
              <a:t>S</a:t>
            </a:r>
            <a:r>
              <a:rPr lang="es-MX" dirty="0" smtClean="0"/>
              <a:t>on </a:t>
            </a:r>
            <a:r>
              <a:rPr lang="es-MX" dirty="0"/>
              <a:t>aprendizajes que posibilitan la comunicación, permiten el </a:t>
            </a:r>
            <a:r>
              <a:rPr lang="es-MX" dirty="0" smtClean="0"/>
              <a:t>entendimiento</a:t>
            </a:r>
            <a:r>
              <a:rPr lang="es-MX" dirty="0"/>
              <a:t>, y se logran en escenarios como la familia, la escuela, la universidad, la </a:t>
            </a:r>
            <a:r>
              <a:rPr lang="es-MX" dirty="0" smtClean="0"/>
              <a:t>calle, etc.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41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1007</Words>
  <Application>Microsoft Office PowerPoint</Application>
  <PresentationFormat>Personalizado</PresentationFormat>
  <Paragraphs>70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Orgánico</vt:lpstr>
      <vt:lpstr>CAPACIDADES Y SENTIMIENTOS QUE INVOLUCRAN LAS COMPETENCIAS COMUNICATIVAS </vt:lpstr>
      <vt:lpstr>Familia, escuela y comunicación </vt:lpstr>
      <vt:lpstr>Presentación de PowerPoint</vt:lpstr>
      <vt:lpstr>La complejidad del ser humano </vt:lpstr>
      <vt:lpstr>Presentación de PowerPoint</vt:lpstr>
      <vt:lpstr>Aprendizaje del lenguaje</vt:lpstr>
      <vt:lpstr>Presentación de PowerPoint</vt:lpstr>
      <vt:lpstr>Presentación de PowerPoint</vt:lpstr>
      <vt:lpstr>Habilidades básicas comunicativas</vt:lpstr>
      <vt:lpstr>Conocimiento y Cultura</vt:lpstr>
      <vt:lpstr>Presentación de PowerPoint</vt:lpstr>
      <vt:lpstr>Aptitudes y aprendizajes</vt:lpstr>
      <vt:lpstr>Las aptitudes en la psicología en la educación  </vt:lpstr>
      <vt:lpstr>Aportes de Gardner</vt:lpstr>
      <vt:lpstr>2.8 Modelos pedagógicos y comunicación </vt:lpstr>
      <vt:lpstr>2.8.1 Eficacia en la comunicación escolar</vt:lpstr>
      <vt:lpstr>2.8.2 Modelos tradicionales</vt:lpstr>
      <vt:lpstr> Modelo pedagógico tradicional  Modelo conductista  Modelos modernos  </vt:lpstr>
      <vt:lpstr>Modelo pedagógico moderno inspirado en Rousseau    Modelo desarrollista cognoscitivo  Enfoques pedagógicos constructivistas</vt:lpstr>
      <vt:lpstr>El desarrollo de las competencias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CAPACIDADES Y SENTIMIENTOS QUE INVOLUCRAN LAS COMPETENCIAS COMUNICATIVAS</dc:title>
  <dc:creator>Claided M Espinosa</dc:creator>
  <cp:lastModifiedBy>ACER</cp:lastModifiedBy>
  <cp:revision>20</cp:revision>
  <dcterms:created xsi:type="dcterms:W3CDTF">2015-11-24T23:53:43Z</dcterms:created>
  <dcterms:modified xsi:type="dcterms:W3CDTF">2015-11-25T17:09:44Z</dcterms:modified>
</cp:coreProperties>
</file>